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Poppins"/>
      <p:regular r:id="rId18"/>
      <p:bold r:id="rId19"/>
      <p:italic r:id="rId20"/>
      <p:boldItalic r:id="rId21"/>
    </p:embeddedFont>
    <p:embeddedFont>
      <p:font typeface="Open Sans ExtraBold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7.xml"/><Relationship Id="rId22" Type="http://schemas.openxmlformats.org/officeDocument/2006/relationships/font" Target="fonts/OpenSansExtraBold-bold.fntdata"/><Relationship Id="rId10" Type="http://schemas.openxmlformats.org/officeDocument/2006/relationships/slide" Target="slides/slide6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font" Target="fonts/OpenSansExtraBold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bold.fntdata"/><Relationship Id="rId14" Type="http://schemas.openxmlformats.org/officeDocument/2006/relationships/font" Target="fonts/Roboto-regular.fntdata"/><Relationship Id="rId17" Type="http://schemas.openxmlformats.org/officeDocument/2006/relationships/font" Target="fonts/Roboto-boldItalic.fntdata"/><Relationship Id="rId16" Type="http://schemas.openxmlformats.org/officeDocument/2006/relationships/font" Target="fonts/Roboto-italic.fntdata"/><Relationship Id="rId5" Type="http://schemas.openxmlformats.org/officeDocument/2006/relationships/slide" Target="slides/slide1.xml"/><Relationship Id="rId19" Type="http://schemas.openxmlformats.org/officeDocument/2006/relationships/font" Target="fonts/Poppins-bold.fntdata"/><Relationship Id="rId6" Type="http://schemas.openxmlformats.org/officeDocument/2006/relationships/slide" Target="slides/slide2.xml"/><Relationship Id="rId18" Type="http://schemas.openxmlformats.org/officeDocument/2006/relationships/font" Target="fonts/Poppi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76a591ae1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76a591ae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76a591ae1f_0_6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76a591ae1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6a591ae1f_0_1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76a591ae1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76a591ae1f_0_20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76a591ae1f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276a591ae1f_0_2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276a591ae1f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76a591ae1f_0_3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76a591ae1f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76a591ae1f_0_5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76a591ae1f_0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76a591ae1f_0_57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76a591ae1f_0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76a591ae1f_0_64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76a591ae1f_0_6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R01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- R01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R01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 rot="10800000">
            <a:off x="0" y="728400"/>
            <a:ext cx="9144000" cy="408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/>
          <p:nvPr/>
        </p:nvSpPr>
        <p:spPr>
          <a:xfrm>
            <a:off x="0" y="711888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" name="Google Shape;19;p4"/>
          <p:cNvSpPr txBox="1"/>
          <p:nvPr>
            <p:ph type="title"/>
          </p:nvPr>
        </p:nvSpPr>
        <p:spPr>
          <a:xfrm>
            <a:off x="471900" y="57875"/>
            <a:ext cx="82221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●"/>
              <a:defRPr sz="2200">
                <a:solidFill>
                  <a:srgbClr val="000000"/>
                </a:solidFill>
              </a:defRPr>
            </a:lvl1pPr>
            <a:lvl2pPr indent="-355600" lvl="1" marL="914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sz="2000">
                <a:solidFill>
                  <a:srgbClr val="000000"/>
                </a:solidFill>
              </a:defRPr>
            </a:lvl2pPr>
            <a:lvl3pPr indent="-342900" lvl="2" marL="1371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■"/>
              <a:defRPr sz="1800">
                <a:solidFill>
                  <a:srgbClr val="000000"/>
                </a:solidFill>
              </a:defRPr>
            </a:lvl3pPr>
            <a:lvl4pPr indent="-330200" lvl="3" marL="18288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sz="1600">
                <a:solidFill>
                  <a:srgbClr val="000000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23550" y="4813799"/>
            <a:ext cx="548700" cy="27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" name="Google Shape;22;p4"/>
          <p:cNvSpPr txBox="1"/>
          <p:nvPr/>
        </p:nvSpPr>
        <p:spPr>
          <a:xfrm>
            <a:off x="471900" y="4803525"/>
            <a:ext cx="8133300" cy="296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UIT.CS519.O21.KHTN.ResearchMethodology</a:t>
            </a:r>
            <a:endParaRPr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9" name="Google Shape;4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 txBox="1"/>
          <p:nvPr>
            <p:ph idx="1" type="body"/>
          </p:nvPr>
        </p:nvSpPr>
        <p:spPr>
          <a:xfrm>
            <a:off x="57150" y="41634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5" name="Google Shape;55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 txBox="1"/>
          <p:nvPr>
            <p:ph type="title"/>
          </p:nvPr>
        </p:nvSpPr>
        <p:spPr>
          <a:xfrm>
            <a:off x="460950" y="10199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latin typeface="Open Sans ExtraBold"/>
                <a:ea typeface="Open Sans ExtraBold"/>
                <a:cs typeface="Open Sans ExtraBold"/>
                <a:sym typeface="Open Sans ExtraBold"/>
              </a:rPr>
              <a:t>ENHANCING ATTACK DETECTION ACCURACY ON NON-IID DATA IN FEDERATED LEARNING</a:t>
            </a:r>
            <a:endParaRPr b="1" sz="1700"/>
          </a:p>
        </p:txBody>
      </p:sp>
      <p:sp>
        <p:nvSpPr>
          <p:cNvPr id="67" name="Google Shape;67;p13"/>
          <p:cNvSpPr txBox="1"/>
          <p:nvPr>
            <p:ph type="title"/>
          </p:nvPr>
        </p:nvSpPr>
        <p:spPr>
          <a:xfrm>
            <a:off x="2675050" y="2262550"/>
            <a:ext cx="45693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Dương Việt Huy - 22520540</a:t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Lê Bình Nguyên - 22520969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4"/>
          <p:cNvSpPr txBox="1"/>
          <p:nvPr>
            <p:ph type="title"/>
          </p:nvPr>
        </p:nvSpPr>
        <p:spPr>
          <a:xfrm>
            <a:off x="471900" y="0"/>
            <a:ext cx="8222100" cy="68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Tóm tắt </a:t>
            </a:r>
            <a:endParaRPr/>
          </a:p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460950" y="3679925"/>
            <a:ext cx="8222100" cy="11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/>
              <a:t>Lớp: CS519.O21.KHTN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Arial"/>
              <a:buChar char="●"/>
            </a:pPr>
            <a:r>
              <a:rPr lang="en" sz="1800"/>
              <a:t>Link Github của nhóm: </a:t>
            </a:r>
            <a:r>
              <a:rPr lang="en" sz="1800"/>
              <a:t>https://github.com/lbngyn/CS519.O21.KHTN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Link YouTube video: https://youtu.be/edcWCrDG5Yg</a:t>
            </a:r>
            <a:endParaRPr sz="1600"/>
          </a:p>
        </p:txBody>
      </p:sp>
      <p:pic>
        <p:nvPicPr>
          <p:cNvPr id="74" name="Google Shape;74;p14"/>
          <p:cNvPicPr preferRelativeResize="0"/>
          <p:nvPr/>
        </p:nvPicPr>
        <p:blipFill rotWithShape="1">
          <a:blip r:embed="rId3">
            <a:alphaModFix/>
          </a:blip>
          <a:srcRect b="0" l="0" r="0" t="25506"/>
          <a:stretch/>
        </p:blipFill>
        <p:spPr>
          <a:xfrm>
            <a:off x="1609900" y="934225"/>
            <a:ext cx="1917898" cy="2183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4"/>
          <p:cNvPicPr preferRelativeResize="0"/>
          <p:nvPr/>
        </p:nvPicPr>
        <p:blipFill rotWithShape="1">
          <a:blip r:embed="rId4">
            <a:alphaModFix/>
          </a:blip>
          <a:srcRect b="0" l="0" r="15390" t="27756"/>
          <a:stretch/>
        </p:blipFill>
        <p:spPr>
          <a:xfrm>
            <a:off x="5756350" y="934225"/>
            <a:ext cx="1917900" cy="21836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/>
        </p:nvSpPr>
        <p:spPr>
          <a:xfrm>
            <a:off x="5252925" y="30914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Lê Bình Nguyên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22520969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1068850" y="30914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Dương Việt Huy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Roboto"/>
                <a:ea typeface="Roboto"/>
                <a:cs typeface="Roboto"/>
                <a:sym typeface="Roboto"/>
              </a:rPr>
              <a:t>22520540</a:t>
            </a:r>
            <a:endParaRPr sz="18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/>
          <p:nvPr>
            <p:ph type="title"/>
          </p:nvPr>
        </p:nvSpPr>
        <p:spPr>
          <a:xfrm>
            <a:off x="4719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Giới thiệu</a:t>
            </a:r>
            <a:endParaRPr/>
          </a:p>
        </p:txBody>
      </p:sp>
      <p:sp>
        <p:nvSpPr>
          <p:cNvPr id="83" name="Google Shape;83;p15"/>
          <p:cNvSpPr txBox="1"/>
          <p:nvPr>
            <p:ph idx="1" type="body"/>
          </p:nvPr>
        </p:nvSpPr>
        <p:spPr>
          <a:xfrm>
            <a:off x="66725" y="954475"/>
            <a:ext cx="5833500" cy="290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34770" lvl="1" marL="571141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45"/>
              <a:buFont typeface="Arial"/>
              <a:buChar char="•"/>
            </a:pPr>
            <a:r>
              <a:rPr lang="en" sz="1845">
                <a:latin typeface="Arial"/>
                <a:ea typeface="Arial"/>
                <a:cs typeface="Arial"/>
                <a:sym typeface="Arial"/>
              </a:rPr>
              <a:t>Mô hình học liên kết được dùng trong phát hiện các cuộc tấn công mạng. </a:t>
            </a:r>
            <a:endParaRPr sz="600">
              <a:latin typeface="Arial"/>
              <a:ea typeface="Arial"/>
              <a:cs typeface="Arial"/>
              <a:sym typeface="Arial"/>
            </a:endParaRPr>
          </a:p>
          <a:p>
            <a:pPr indent="-234770" lvl="1" marL="571141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45"/>
              <a:buFont typeface="Arial"/>
              <a:buChar char="•"/>
            </a:pPr>
            <a:r>
              <a:rPr lang="en" sz="1845">
                <a:latin typeface="Arial"/>
                <a:ea typeface="Arial"/>
                <a:cs typeface="Arial"/>
                <a:sym typeface="Arial"/>
              </a:rPr>
              <a:t>Thách thức chính là sự không đồng nhất trong dữ liệu (Non-IID).</a:t>
            </a:r>
            <a:endParaRPr sz="600">
              <a:latin typeface="Arial"/>
              <a:ea typeface="Arial"/>
              <a:cs typeface="Arial"/>
              <a:sym typeface="Arial"/>
            </a:endParaRPr>
          </a:p>
          <a:p>
            <a:pPr indent="-234770" lvl="1" marL="571141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45"/>
              <a:buFont typeface="Arial"/>
              <a:buChar char="•"/>
            </a:pPr>
            <a:r>
              <a:rPr lang="en" sz="1845">
                <a:latin typeface="Arial"/>
                <a:ea typeface="Arial"/>
                <a:cs typeface="Arial"/>
                <a:sym typeface="Arial"/>
              </a:rPr>
              <a:t> Có hai loại mất cân bằng lớp:</a:t>
            </a:r>
            <a:endParaRPr sz="1845">
              <a:latin typeface="Arial"/>
              <a:ea typeface="Arial"/>
              <a:cs typeface="Arial"/>
              <a:sym typeface="Arial"/>
            </a:endParaRPr>
          </a:p>
          <a:p>
            <a:pPr indent="-345757" lvl="0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45"/>
              <a:buFont typeface="Arial"/>
              <a:buChar char="-"/>
            </a:pPr>
            <a:r>
              <a:rPr lang="en" sz="1845">
                <a:latin typeface="Arial"/>
                <a:ea typeface="Arial"/>
                <a:cs typeface="Arial"/>
                <a:sym typeface="Arial"/>
              </a:rPr>
              <a:t>Mất cân bằng cục bộ (Local Non- IID). </a:t>
            </a:r>
            <a:endParaRPr sz="1845">
              <a:latin typeface="Arial"/>
              <a:ea typeface="Arial"/>
              <a:cs typeface="Arial"/>
              <a:sym typeface="Arial"/>
            </a:endParaRPr>
          </a:p>
          <a:p>
            <a:pPr indent="-345757" lvl="0" marL="13716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845"/>
              <a:buFont typeface="Arial"/>
              <a:buChar char="-"/>
            </a:pPr>
            <a:r>
              <a:rPr lang="en" sz="1845">
                <a:latin typeface="Arial"/>
                <a:ea typeface="Arial"/>
                <a:cs typeface="Arial"/>
                <a:sym typeface="Arial"/>
              </a:rPr>
              <a:t>Mất cân bằng toàn cầu (G</a:t>
            </a:r>
            <a:r>
              <a:rPr lang="en" sz="1845">
                <a:latin typeface="Arial"/>
                <a:ea typeface="Arial"/>
                <a:cs typeface="Arial"/>
                <a:sym typeface="Arial"/>
              </a:rPr>
              <a:t>lobal</a:t>
            </a:r>
            <a:r>
              <a:rPr lang="en" sz="1845">
                <a:latin typeface="Arial"/>
                <a:ea typeface="Arial"/>
                <a:cs typeface="Arial"/>
                <a:sym typeface="Arial"/>
              </a:rPr>
              <a:t> Non-IID). </a:t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5"/>
          <p:cNvSpPr/>
          <p:nvPr/>
        </p:nvSpPr>
        <p:spPr>
          <a:xfrm>
            <a:off x="5900225" y="1212475"/>
            <a:ext cx="2944284" cy="2161957"/>
          </a:xfrm>
          <a:custGeom>
            <a:rect b="b" l="l" r="r" t="t"/>
            <a:pathLst>
              <a:path extrusionOk="0" h="4941615" w="8011656">
                <a:moveTo>
                  <a:pt x="0" y="0"/>
                </a:moveTo>
                <a:lnTo>
                  <a:pt x="8011655" y="0"/>
                </a:lnTo>
                <a:lnTo>
                  <a:pt x="8011655" y="4941615"/>
                </a:lnTo>
                <a:lnTo>
                  <a:pt x="0" y="494161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85" name="Google Shape;85;p15"/>
          <p:cNvSpPr txBox="1"/>
          <p:nvPr/>
        </p:nvSpPr>
        <p:spPr>
          <a:xfrm>
            <a:off x="225150" y="3858475"/>
            <a:ext cx="86079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45"/>
              <a:t>Trong nghiên cứu này, chúng tôi cung cấp một framework hoạt động trên Federated Learning, nhằm giải quyết Global Non-IID bằng cách sử dùng GAN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4719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Mục tiêu</a:t>
            </a:r>
            <a:endParaRPr/>
          </a:p>
        </p:txBody>
      </p:sp>
      <p:sp>
        <p:nvSpPr>
          <p:cNvPr id="91" name="Google Shape;91;p16"/>
          <p:cNvSpPr txBox="1"/>
          <p:nvPr>
            <p:ph idx="1" type="body"/>
          </p:nvPr>
        </p:nvSpPr>
        <p:spPr>
          <a:xfrm>
            <a:off x="471900" y="1215225"/>
            <a:ext cx="8222100" cy="281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51D4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Xác định được mô hình học liên kết tối ưu cho việc phát hiện lỗ hổng bảo mật dựa trên các tính chất của dữ liệu không đồng nhất.</a:t>
            </a:r>
            <a:endParaRPr sz="1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Đạt được và thể hiện trực quan mức độ cải thiện đáng kể về thời gian xử lý và độ chính xác trong việc phát hiện lỗ hổng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bảo mật so với các mô hình, phương pháp trước đó.</a:t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en" sz="1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Cung cấp báo cáo chi tiết về hiệu suất và khả năng áp dụng của mô hình, bao gồm khuyến nghị</a:t>
            </a:r>
            <a:r>
              <a:rPr lang="en" sz="1400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cho các tổ chức về việc triển khai mô hình để tăng cường bảo mật hệ thống</a:t>
            </a:r>
            <a:endParaRPr sz="1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4719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Nội dung và Phương pháp</a:t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10950" y="728400"/>
            <a:ext cx="8919600" cy="265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Khảo Sát và Phân Tích Các Mô Hình Học Liên Kết Để Phát Hiện Lỗ Hổng Bảo Mật</a:t>
            </a:r>
            <a:endParaRPr b="1" sz="24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472000" y="1789875"/>
            <a:ext cx="8222100" cy="19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80" u="sng">
                <a:solidFill>
                  <a:srgbClr val="051D40"/>
                </a:solidFill>
              </a:rPr>
              <a:t>Phương pháp:</a:t>
            </a:r>
            <a:endParaRPr b="1" sz="1480" u="sng">
              <a:solidFill>
                <a:srgbClr val="051D40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">
                <a:solidFill>
                  <a:srgbClr val="051D40"/>
                </a:solidFill>
              </a:rPr>
              <a:t>Tìm hiểu và đánh giá sâu các mô hình học liên kết hiện có và cách thức họ giải quyết vấn đề mất</a:t>
            </a:r>
            <a:endParaRPr sz="60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">
                <a:solidFill>
                  <a:srgbClr val="051D40"/>
                </a:solidFill>
              </a:rPr>
              <a:t>cân bằng dữ liệu.</a:t>
            </a:r>
            <a:endParaRPr sz="1380">
              <a:solidFill>
                <a:srgbClr val="051D40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80">
                <a:solidFill>
                  <a:srgbClr val="051D40"/>
                </a:solidFill>
              </a:rPr>
              <a:t>Ở đây chúng tôi chọn 2 kỹ thuật đó là:</a:t>
            </a:r>
            <a:endParaRPr sz="1380">
              <a:solidFill>
                <a:srgbClr val="051D40"/>
              </a:solidFill>
            </a:endParaRPr>
          </a:p>
          <a:p>
            <a:pPr indent="-31623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51D40"/>
              </a:buClr>
              <a:buSzPts val="1380"/>
              <a:buChar char="●"/>
            </a:pPr>
            <a:r>
              <a:rPr lang="en" sz="1380">
                <a:solidFill>
                  <a:srgbClr val="051D40"/>
                </a:solidFill>
              </a:rPr>
              <a:t> Data Label Distribution Strategies </a:t>
            </a:r>
            <a:endParaRPr sz="1380">
              <a:solidFill>
                <a:srgbClr val="051D40"/>
              </a:solidFill>
            </a:endParaRPr>
          </a:p>
          <a:p>
            <a:pPr indent="-31623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51D40"/>
              </a:buClr>
              <a:buSzPts val="1380"/>
              <a:buChar char="●"/>
            </a:pPr>
            <a:r>
              <a:rPr lang="en" sz="1380">
                <a:solidFill>
                  <a:srgbClr val="051D40"/>
                </a:solidFill>
              </a:rPr>
              <a:t> Multi-Model Learning</a:t>
            </a:r>
            <a:endParaRPr sz="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614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Nội dung và Phương pháp</a:t>
            </a:r>
            <a:endParaRPr b="1"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471900" y="820500"/>
            <a:ext cx="8222100" cy="3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Ứng dụng GAN cho dữ liệu dạng bảng để giải quyết mất cân bằng dữ liệu trong Federated Learning</a:t>
            </a:r>
            <a:endParaRPr b="1" sz="2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8"/>
          <p:cNvSpPr txBox="1"/>
          <p:nvPr/>
        </p:nvSpPr>
        <p:spPr>
          <a:xfrm>
            <a:off x="471900" y="1893475"/>
            <a:ext cx="8222100" cy="24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80">
                <a:solidFill>
                  <a:srgbClr val="051D40"/>
                </a:solidFill>
              </a:rPr>
              <a:t> </a:t>
            </a:r>
            <a:r>
              <a:rPr b="1" lang="en" sz="1480" u="sng">
                <a:solidFill>
                  <a:srgbClr val="051D40"/>
                </a:solidFill>
              </a:rPr>
              <a:t>Phương pháp:</a:t>
            </a:r>
            <a:endParaRPr sz="1350">
              <a:solidFill>
                <a:srgbClr val="051D40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51D40"/>
                </a:solidFill>
              </a:rPr>
              <a:t>Nghiên cứu và thử nghiệm các kỹ thuật mới như học tăng cường, học không giám sát, và các mô</a:t>
            </a:r>
            <a:endParaRPr sz="135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51D40"/>
                </a:solidFill>
              </a:rPr>
              <a:t>hình dựa trên GAN để xem xét hiệu suất của chúng trong việc cải thiện mô hình.</a:t>
            </a:r>
            <a:endParaRPr sz="1350">
              <a:solidFill>
                <a:srgbClr val="051D40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51D40"/>
                </a:solidFill>
              </a:rPr>
              <a:t>Các kĩ thuật với mô hình sinh có thể sử dụng :</a:t>
            </a:r>
            <a:endParaRPr sz="1350">
              <a:solidFill>
                <a:srgbClr val="051D40"/>
              </a:solidFill>
            </a:endParaRPr>
          </a:p>
          <a:p>
            <a:pPr indent="-31432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51D40"/>
              </a:buClr>
              <a:buSzPts val="1350"/>
              <a:buChar char="●"/>
            </a:pPr>
            <a:r>
              <a:rPr lang="en" sz="1350">
                <a:solidFill>
                  <a:srgbClr val="051D40"/>
                </a:solidFill>
              </a:rPr>
              <a:t>CTGAN ( mô hình sinh cho dữ liệu dạng bảng )</a:t>
            </a:r>
            <a:endParaRPr sz="1350">
              <a:solidFill>
                <a:srgbClr val="051D40"/>
              </a:solidFill>
            </a:endParaRPr>
          </a:p>
          <a:p>
            <a:pPr indent="-31432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51D40"/>
              </a:buClr>
              <a:buSzPts val="1350"/>
              <a:buChar char="●"/>
            </a:pPr>
            <a:r>
              <a:rPr lang="en" sz="1350">
                <a:solidFill>
                  <a:srgbClr val="051D40"/>
                </a:solidFill>
              </a:rPr>
              <a:t>Free Data training </a:t>
            </a:r>
            <a:endParaRPr sz="1350">
              <a:solidFill>
                <a:srgbClr val="051D40"/>
              </a:solidFill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51D40"/>
                </a:solidFill>
              </a:rPr>
              <a:t>Áp dụng các thuật toán tối ưu hóa mới để giảm thời gian huấn luyện và cải thiện độ chính xác</a:t>
            </a:r>
            <a:endParaRPr sz="135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051D40"/>
                </a:solidFill>
              </a:rPr>
              <a:t>của mô hình.</a:t>
            </a:r>
            <a:endParaRPr sz="135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614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Nội dung và Phương pháp</a:t>
            </a:r>
            <a:endParaRPr b="1"/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61400" y="941825"/>
            <a:ext cx="8222100" cy="12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51D40"/>
                </a:solidFill>
                <a:latin typeface="Arial"/>
                <a:ea typeface="Arial"/>
                <a:cs typeface="Arial"/>
                <a:sym typeface="Arial"/>
              </a:rPr>
              <a:t>Đánh Giá Hiệu Suất và Tính Khả Thi của Mô Hình Trong Môi Trường Thực Tế</a:t>
            </a:r>
            <a:endParaRPr b="1" sz="2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solidFill>
                <a:srgbClr val="051D4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19"/>
          <p:cNvSpPr txBox="1"/>
          <p:nvPr/>
        </p:nvSpPr>
        <p:spPr>
          <a:xfrm>
            <a:off x="694150" y="2194925"/>
            <a:ext cx="7889400" cy="186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50">
                <a:solidFill>
                  <a:srgbClr val="051D40"/>
                </a:solidFill>
              </a:rPr>
              <a:t> </a:t>
            </a:r>
            <a:r>
              <a:rPr b="1" lang="en" sz="1450" u="sng">
                <a:solidFill>
                  <a:srgbClr val="051D40"/>
                </a:solidFill>
              </a:rPr>
              <a:t>Phương pháp:</a:t>
            </a:r>
            <a:endParaRPr sz="1450">
              <a:solidFill>
                <a:srgbClr val="051D40"/>
              </a:solidFill>
            </a:endParaRPr>
          </a:p>
          <a:p>
            <a:pPr indent="-31432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50"/>
              <a:buChar char="-"/>
            </a:pPr>
            <a:r>
              <a:rPr lang="en" sz="1350">
                <a:solidFill>
                  <a:srgbClr val="051D40"/>
                </a:solidFill>
              </a:rPr>
              <a:t>Thực hiện các thử nghiệm trong điều kiện dữ liệu lớn và phức tạp hơn, thực hiện đo đạc thời</a:t>
            </a:r>
            <a:r>
              <a:rPr lang="en" sz="1350"/>
              <a:t> </a:t>
            </a:r>
            <a:r>
              <a:rPr lang="en" sz="1350">
                <a:solidFill>
                  <a:srgbClr val="051D40"/>
                </a:solidFill>
              </a:rPr>
              <a:t>gian và yêu cầu phần cứng ở các máy khách.</a:t>
            </a:r>
            <a:endParaRPr sz="1350"/>
          </a:p>
          <a:p>
            <a:pPr indent="-314325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350"/>
              <a:buChar char="-"/>
            </a:pPr>
            <a:r>
              <a:rPr lang="en" sz="1350">
                <a:solidFill>
                  <a:srgbClr val="051D40"/>
                </a:solidFill>
              </a:rPr>
              <a:t>So sánh và phân tích kết quả thu được với kết quả từ các mô hình, phương pháp trước đó để</a:t>
            </a:r>
            <a:r>
              <a:rPr lang="en" sz="1350"/>
              <a:t> </a:t>
            </a:r>
            <a:r>
              <a:rPr lang="en" sz="1350">
                <a:solidFill>
                  <a:srgbClr val="051D40"/>
                </a:solidFill>
              </a:rPr>
              <a:t>đánh giá các cải tiến.</a:t>
            </a:r>
            <a:endParaRPr sz="1350"/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51D4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614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Kết quả dự kiến</a:t>
            </a:r>
            <a:endParaRPr/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61400" y="1379900"/>
            <a:ext cx="8222100" cy="25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0807" lvl="0" marL="457200" rtl="0" algn="l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82"/>
              <a:buFont typeface="Arial"/>
              <a:buChar char="●"/>
            </a:pPr>
            <a:r>
              <a:rPr lang="en" sz="2082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Cung cấp một framework mới đạt được hiệu suất tốt hơn.</a:t>
            </a:r>
            <a:endParaRPr sz="2082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0807" lvl="0" marL="457200" rtl="0" algn="l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82"/>
              <a:buFont typeface="Arial"/>
              <a:buChar char="●"/>
            </a:pPr>
            <a:r>
              <a:rPr lang="en" sz="2082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Báo cáo Nghiên Cứu Chi Tiết.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0807" lvl="0" marL="457200" rtl="0" algn="l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82"/>
              <a:buFont typeface="Arial"/>
              <a:buChar char="●"/>
            </a:pPr>
            <a:r>
              <a:rPr lang="en" sz="2082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Phân tích so sánh hiệu quả của mô hình.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0807" lvl="0" marL="457200" rtl="0" algn="l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82"/>
              <a:buFont typeface="Arial"/>
              <a:buChar char="●"/>
            </a:pPr>
            <a:r>
              <a:rPr lang="en" sz="2082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Các tài liệu hướng dẫn triển khai mô hình.</a:t>
            </a:r>
            <a:endParaRPr sz="12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0807" lvl="0" marL="457200" rtl="0" algn="l">
              <a:lnSpc>
                <a:spcPct val="140008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82"/>
              <a:buFont typeface="Arial"/>
              <a:buChar char="●"/>
            </a:pPr>
            <a:r>
              <a:rPr lang="en" sz="2082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Khuyến nghị và hướng phát triển tiếp theo.</a:t>
            </a:r>
            <a:endParaRPr sz="2082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0"/>
          <p:cNvSpPr txBox="1"/>
          <p:nvPr/>
        </p:nvSpPr>
        <p:spPr>
          <a:xfrm>
            <a:off x="0" y="2194925"/>
            <a:ext cx="9144000" cy="3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50">
              <a:solidFill>
                <a:srgbClr val="051D4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type="title"/>
          </p:nvPr>
        </p:nvSpPr>
        <p:spPr>
          <a:xfrm>
            <a:off x="471900" y="0"/>
            <a:ext cx="8222100" cy="72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Tài liệu tham khảo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460950" y="775500"/>
            <a:ext cx="8222100" cy="390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[1] Sara Babakniya, Zalan Fabian, Chaoyang He, Mahdi Soltanolkotabi, Salman Avestimehr: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 Data-Free Approach to Mitigate Catastrophic Forgetting in Federated Class Incremental Learning for Vision Tasks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 NeurIPS 2023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[2] Sijia Chen, Baochun Li: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Towards Optimal Multi-Modal Federated Learning on Non-IID Data with Hierarchical Gradient Blending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 INFOCOM 2022: 1469-1478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[3]Lixu Wang, Shichao Xu, Xiao Wang, Qi Zhu: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Addressing Class Imbalance in Federated Learning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 AAAI 2021: 10165-10173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[4] Lei Xu, Maria Skoularidou, Alfredo Cuesta-Infante, Kalyan Veeramachaneni: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Modeling Tabular data using Conditional GAN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 NeurIPS 2019: 7333-7343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[5] Yue Zhao, Meng Li, Liangzhen Lai, Naveen Suda, Damon Civin, Vikas Chandra: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Federated Learning with Non-IID Dat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a. CoRR abs/1806.00582 (2018)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[6] Q Tan, S Wu, and Y Tao. </a:t>
            </a: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Privacy-Enhanced Federated Learning for Non-IID Data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 2023. url: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https://doi.org/10.3390/math11194123.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[7] W.-C. and Chung. FedISM: </a:t>
            </a:r>
            <a:r>
              <a:rPr b="1"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Enhancing Data Imbalance via Shared Model in Federated Learning</a:t>
            </a: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.</a:t>
            </a:r>
            <a:endParaRPr sz="11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4002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51D40"/>
                </a:solidFill>
                <a:latin typeface="Poppins"/>
                <a:ea typeface="Poppins"/>
                <a:cs typeface="Poppins"/>
                <a:sym typeface="Poppins"/>
              </a:rPr>
              <a:t>2023. url: https://doi.org/10.3390/math11102385.</a:t>
            </a:r>
            <a:endParaRPr sz="1150">
              <a:solidFill>
                <a:srgbClr val="051D40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 - R01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